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6" r:id="rId3"/>
    <p:sldId id="273" r:id="rId4"/>
    <p:sldId id="258" r:id="rId5"/>
    <p:sldId id="274" r:id="rId6"/>
    <p:sldId id="275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80791"/>
  </p:normalViewPr>
  <p:slideViewPr>
    <p:cSldViewPr snapToGrid="0" snapToObjects="1">
      <p:cViewPr varScale="1">
        <p:scale>
          <a:sx n="96" d="100"/>
          <a:sy n="96" d="100"/>
        </p:scale>
        <p:origin x="10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CE3AD-BEFF-7847-9F58-D895B727228F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EBDF2-1097-7A47-8D19-43840F97B6F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32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Book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. </a:t>
            </a:r>
            <a:r>
              <a:rPr lang="de-DE" dirty="0" err="1"/>
              <a:t>Could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front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–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confusing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different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teaching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EBDF2-1097-7A47-8D19-43840F97B6F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78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“Goal </a:t>
            </a:r>
            <a:r>
              <a:rPr lang="de-DE" dirty="0" err="1"/>
              <a:t>focussed</a:t>
            </a:r>
            <a:r>
              <a:rPr lang="de-DE" dirty="0"/>
              <a:t>“: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EBDF2-1097-7A47-8D19-43840F97B6F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“Goal </a:t>
            </a:r>
            <a:r>
              <a:rPr lang="de-DE" dirty="0" err="1"/>
              <a:t>focussed</a:t>
            </a:r>
            <a:r>
              <a:rPr lang="de-DE" dirty="0"/>
              <a:t>“: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EBDF2-1097-7A47-8D19-43840F97B6F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426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Free </a:t>
            </a:r>
            <a:r>
              <a:rPr lang="de-DE" dirty="0" err="1"/>
              <a:t>and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– not just R </a:t>
            </a:r>
            <a:r>
              <a:rPr lang="de-DE" dirty="0" err="1"/>
              <a:t>itself</a:t>
            </a:r>
            <a:r>
              <a:rPr lang="de-DE" dirty="0"/>
              <a:t> but also R </a:t>
            </a:r>
            <a:r>
              <a:rPr lang="de-DE" dirty="0" err="1"/>
              <a:t>studio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all </a:t>
            </a:r>
            <a:r>
              <a:rPr lang="de-DE" dirty="0" err="1"/>
              <a:t>packages</a:t>
            </a:r>
            <a:endParaRPr lang="de-DE" dirty="0"/>
          </a:p>
          <a:p>
            <a:r>
              <a:rPr lang="de-DE" dirty="0"/>
              <a:t>Large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just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but also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</a:p>
          <a:p>
            <a:r>
              <a:rPr lang="de-DE" dirty="0"/>
              <a:t>CRAN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awesome</a:t>
            </a:r>
            <a:r>
              <a:rPr lang="de-DE" dirty="0"/>
              <a:t> – </a:t>
            </a:r>
            <a:r>
              <a:rPr lang="de-DE" dirty="0" err="1"/>
              <a:t>practically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dependecy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 </a:t>
            </a:r>
            <a:r>
              <a:rPr lang="de-DE" dirty="0" err="1"/>
              <a:t>vs</a:t>
            </a:r>
            <a:r>
              <a:rPr lang="de-DE" dirty="0"/>
              <a:t> Python </a:t>
            </a:r>
            <a:r>
              <a:rPr lang="de-DE" dirty="0" err="1"/>
              <a:t>discussion</a:t>
            </a:r>
            <a:r>
              <a:rPr lang="de-DE" dirty="0"/>
              <a:t> –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; </a:t>
            </a:r>
            <a:r>
              <a:rPr lang="de-DE" dirty="0" err="1"/>
              <a:t>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/IDE;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datasets</a:t>
            </a:r>
            <a:r>
              <a:rPr lang="de-DE" dirty="0"/>
              <a:t> /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EBDF2-1097-7A47-8D19-43840F97B6F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05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(IDE)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 (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 so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convinient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EBDF2-1097-7A47-8D19-43840F97B6F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04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2D2B-FF36-594E-8949-5E1A7002A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85734-96C3-2B4D-9F94-24D6FB3A9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A233A-78EE-0C43-AEC4-09444DCF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DCF43-17FB-D34A-826A-05039152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0BD37-12ED-BE45-960D-74A13707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82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097A-F644-BC47-B728-D3A5EA1A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C2813-6130-F643-8B92-C2EAB207A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ABEC5-9AEC-D24E-93DF-978868A3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86EDF-C5C8-E148-9C89-DF32C936B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7F9A-1B1F-D44E-98C2-F32B486D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01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A069D7-200A-4840-AD9E-E0143035D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CF5B7-9B98-9445-899F-C3DC5CFDC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DCC6D-FE22-2544-924E-9CC50702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618DD-01F5-8C42-A62B-318B34FA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C71C1-22DE-B245-B8D2-D705C213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024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A6A2-7987-2E4B-AFDD-2D647865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5F2B8-6EB2-7245-8E1E-E0C2AF13A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597BB-861D-9348-898D-77182A3E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B1E9B-90B3-7F45-AD6B-8601B33D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41CE1-866B-2F44-9951-752CB7A4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85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E1C9-33AD-3048-91FD-004DCB49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53FFE-E02C-8C43-98EB-85FA08502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2AFE4-DAA4-7C4A-B82A-96925277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FCF95-F2E8-C942-876A-E91E2088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E0373-804A-B444-9320-7C216CA1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08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BD12-61C3-AF4C-969A-3F7CDB3F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1B20A-2CDF-D649-9DED-E107FDEB4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31148-F7BB-CA48-B14B-C990D1AAE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A5348-2183-8F4F-BBC8-6E60DFFC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DF3AC-FDFF-7E4D-A8AA-E3CC6EF3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C1E68-4395-FB49-B5E1-F7D52DC0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434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AA26-68A3-1941-A1A2-9DE2BF55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4A28C-609B-8247-8DB4-7383C1639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7B750-A55D-D947-8EA4-139EC5A3A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6E3FF-B386-DA48-862B-F0EBE58FA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68053-D1C6-E94A-A932-77E26EFB0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697B3-32B0-644E-B286-C7B337AD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1FB43-1166-564B-94C4-1172C63E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AADB1-5FBF-264A-A406-7C230BF4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95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ABA7-3383-C447-9B7D-CCD79E94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A39B90-E6FD-4B43-8C25-8CFACF7D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3585B-F6A2-014B-BE55-823A0765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18EAA-F330-EF47-9E5F-1135CAFC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28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A5250-08BE-CC44-BE28-13255F30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33236-8DA5-F340-92F7-D1D80317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77AD3-5D3B-DF47-B052-A6E6F4A3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26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8A4F-3072-9F40-9E0E-7C9B95E5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EE415-9768-F045-9AFF-1031A932F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80500-DC35-064A-A20F-2C1DF371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770FD-CC38-174D-AC17-3B9C23DC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B12D3-4534-204E-AF58-E71C991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0193C-AD35-6D49-8A70-521581AC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64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C733-0605-6743-81A5-BADB82919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28AA8-557E-1745-99B2-DE42CF610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AD75D-0841-1749-B2CF-9319CC732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D4EDA-8A14-854E-9109-E8C903F0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70DD5-3AC6-7848-AAF1-8C9DF1E4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2BC59-EAEC-0D47-9E4C-79DF315C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286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CFCAF-1FAC-FC43-AD21-97A8BFEE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FD0D7-1484-8844-91D9-D08C677BB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2A10D-AEF4-7F44-97EA-4D903790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81FFC-8B1F-A245-8BEE-975D601C0B2E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4D498-C488-1F4C-9900-32A5E6D2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7DC7C-2019-3445-B559-5E9B01D4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B31C-B274-6641-B74C-13A9A6A07F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96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5"/>
          <p:cNvSpPr/>
          <p:nvPr/>
        </p:nvSpPr>
        <p:spPr>
          <a:xfrm>
            <a:off x="2807078" y="2731762"/>
            <a:ext cx="6306015" cy="110295"/>
          </a:xfrm>
          <a:prstGeom prst="roundRect">
            <a:avLst>
              <a:gd name="adj" fmla="val 1755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300">
                <a:solidFill>
                  <a:srgbClr val="FFFFFF"/>
                </a:solidFill>
              </a:defRPr>
            </a:pPr>
            <a:endParaRPr sz="1617"/>
          </a:p>
        </p:txBody>
      </p:sp>
      <p:sp>
        <p:nvSpPr>
          <p:cNvPr id="5" name="TextBox 4"/>
          <p:cNvSpPr txBox="1"/>
          <p:nvPr/>
        </p:nvSpPr>
        <p:spPr>
          <a:xfrm>
            <a:off x="1570840" y="4231843"/>
            <a:ext cx="2161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WS 2022 / 2023</a:t>
            </a:r>
          </a:p>
          <a:p>
            <a:endParaRPr lang="en-US" dirty="0">
              <a:latin typeface="+mj-lt"/>
            </a:endParaRPr>
          </a:p>
          <a:p>
            <a:r>
              <a:rPr lang="en-US" i="1" dirty="0">
                <a:latin typeface="+mj-lt"/>
              </a:rPr>
              <a:t>Introductory R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BDB22-79B5-3A49-90AF-5918B807EF93}"/>
              </a:ext>
            </a:extLst>
          </p:cNvPr>
          <p:cNvSpPr txBox="1"/>
          <p:nvPr/>
        </p:nvSpPr>
        <p:spPr>
          <a:xfrm>
            <a:off x="5806411" y="4231841"/>
            <a:ext cx="46662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Damian </a:t>
            </a:r>
            <a:r>
              <a:rPr lang="en-US" dirty="0" err="1">
                <a:latin typeface="+mj-lt"/>
              </a:rPr>
              <a:t>Wollny</a:t>
            </a:r>
            <a:r>
              <a:rPr lang="en-US" dirty="0">
                <a:latin typeface="+mj-lt"/>
              </a:rPr>
              <a:t> / Aram </a:t>
            </a:r>
            <a:r>
              <a:rPr lang="en-US" dirty="0" err="1">
                <a:latin typeface="+mj-lt"/>
              </a:rPr>
              <a:t>Safrastyan</a:t>
            </a:r>
            <a:r>
              <a:rPr lang="en-US" dirty="0">
                <a:latin typeface="+mj-lt"/>
              </a:rPr>
              <a:t> / Julia </a:t>
            </a:r>
            <a:r>
              <a:rPr lang="en-US" dirty="0" err="1">
                <a:latin typeface="+mj-lt"/>
              </a:rPr>
              <a:t>Micheel</a:t>
            </a:r>
            <a:endParaRPr lang="en-US" dirty="0">
              <a:latin typeface="+mj-lt"/>
            </a:endParaRPr>
          </a:p>
          <a:p>
            <a:pPr algn="r"/>
            <a:endParaRPr lang="en-US" dirty="0">
              <a:latin typeface="+mj-lt"/>
            </a:endParaRPr>
          </a:p>
          <a:p>
            <a:pPr algn="r"/>
            <a:r>
              <a:rPr lang="en-US" sz="1600" i="1" dirty="0">
                <a:latin typeface="+mj-lt"/>
              </a:rPr>
              <a:t>Bioinformatics/High-Throughput Analysis</a:t>
            </a:r>
          </a:p>
          <a:p>
            <a:pPr algn="r"/>
            <a:r>
              <a:rPr lang="en-US" sz="1600" i="1" dirty="0">
                <a:latin typeface="+mj-lt"/>
              </a:rPr>
              <a:t>Friedrich-Schiller-University Jena</a:t>
            </a:r>
          </a:p>
          <a:p>
            <a:pPr algn="r"/>
            <a:r>
              <a:rPr lang="en-US" sz="1600" i="1" dirty="0">
                <a:latin typeface="+mj-lt"/>
              </a:rPr>
              <a:t>https://</a:t>
            </a:r>
            <a:r>
              <a:rPr lang="en-US" sz="1600" i="1" dirty="0" err="1">
                <a:latin typeface="+mj-lt"/>
              </a:rPr>
              <a:t>wollnylab.github.io</a:t>
            </a:r>
            <a:r>
              <a:rPr lang="en-US" sz="1600" i="1" dirty="0">
                <a:latin typeface="+mj-lt"/>
              </a:rPr>
              <a:t>/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84449D-69E8-3F46-AD95-24011FE252F7}"/>
              </a:ext>
            </a:extLst>
          </p:cNvPr>
          <p:cNvCxnSpPr>
            <a:cxnSpLocks/>
          </p:cNvCxnSpPr>
          <p:nvPr/>
        </p:nvCxnSpPr>
        <p:spPr>
          <a:xfrm>
            <a:off x="8402595" y="4695569"/>
            <a:ext cx="19958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1CC2DB-637E-FE47-9094-5AEBDF7F2F24}"/>
              </a:ext>
            </a:extLst>
          </p:cNvPr>
          <p:cNvCxnSpPr>
            <a:cxnSpLocks/>
          </p:cNvCxnSpPr>
          <p:nvPr/>
        </p:nvCxnSpPr>
        <p:spPr>
          <a:xfrm>
            <a:off x="1607911" y="4658499"/>
            <a:ext cx="19508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A0DB806-5E8E-5740-908C-8425956C17DD}"/>
              </a:ext>
            </a:extLst>
          </p:cNvPr>
          <p:cNvSpPr/>
          <p:nvPr/>
        </p:nvSpPr>
        <p:spPr>
          <a:xfrm>
            <a:off x="4563717" y="1742125"/>
            <a:ext cx="2792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400" b="1" dirty="0">
                <a:latin typeface="Franklin Gothic Medium" panose="020B0603020102020204" pitchFamily="34" charset="0"/>
              </a:rPr>
              <a:t>Dataanalysis </a:t>
            </a:r>
            <a:r>
              <a:rPr lang="de-DE" sz="2400" b="1" dirty="0" err="1">
                <a:latin typeface="Franklin Gothic Medium" panose="020B0603020102020204" pitchFamily="34" charset="0"/>
              </a:rPr>
              <a:t>with</a:t>
            </a:r>
            <a:r>
              <a:rPr lang="de-DE" sz="2400" b="1" dirty="0">
                <a:latin typeface="Franklin Gothic Medium" panose="020B0603020102020204" pitchFamily="34" charset="0"/>
              </a:rPr>
              <a:t> R</a:t>
            </a:r>
            <a:endParaRPr lang="en-US" sz="2400" b="1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079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36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8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0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234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17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33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191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82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724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27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AE628B-A068-F947-A7C2-F8CE210F7B89}"/>
              </a:ext>
            </a:extLst>
          </p:cNvPr>
          <p:cNvGrpSpPr/>
          <p:nvPr/>
        </p:nvGrpSpPr>
        <p:grpSpPr>
          <a:xfrm>
            <a:off x="3144816" y="306180"/>
            <a:ext cx="5980529" cy="503546"/>
            <a:chOff x="4301806" y="250194"/>
            <a:chExt cx="5980529" cy="503545"/>
          </a:xfrm>
        </p:grpSpPr>
        <p:sp>
          <p:nvSpPr>
            <p:cNvPr id="3" name="Shape 145">
              <a:extLst>
                <a:ext uri="{FF2B5EF4-FFF2-40B4-BE49-F238E27FC236}">
                  <a16:creationId xmlns:a16="http://schemas.microsoft.com/office/drawing/2014/main" id="{69EDE9B0-9680-594E-830C-F8C72B419D45}"/>
                </a:ext>
              </a:extLst>
            </p:cNvPr>
            <p:cNvSpPr/>
            <p:nvPr/>
          </p:nvSpPr>
          <p:spPr>
            <a:xfrm flipV="1">
              <a:off x="4301806" y="250194"/>
              <a:ext cx="5980529" cy="503545"/>
            </a:xfrm>
            <a:prstGeom prst="roundRect">
              <a:avLst>
                <a:gd name="adj" fmla="val 17559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300">
                  <a:solidFill>
                    <a:srgbClr val="FFFFFF"/>
                  </a:solidFill>
                </a:defRPr>
              </a:pPr>
              <a:endParaRPr sz="1617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01CC3B-9497-E042-A1C0-6AB73DEFDCAF}"/>
                </a:ext>
              </a:extLst>
            </p:cNvPr>
            <p:cNvSpPr/>
            <p:nvPr/>
          </p:nvSpPr>
          <p:spPr>
            <a:xfrm>
              <a:off x="4609519" y="330573"/>
              <a:ext cx="5454106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latin typeface="+mj-lt"/>
                </a:rPr>
                <a:t>Who </a:t>
              </a:r>
              <a:r>
                <a:rPr lang="de-DE" dirty="0" err="1">
                  <a:latin typeface="+mj-lt"/>
                </a:rPr>
                <a:t>are</a:t>
              </a:r>
              <a:r>
                <a:rPr lang="de-DE" dirty="0">
                  <a:latin typeface="+mj-lt"/>
                </a:rPr>
                <a:t> </a:t>
              </a:r>
              <a:r>
                <a:rPr lang="de-DE" dirty="0" err="1">
                  <a:latin typeface="+mj-lt"/>
                </a:rPr>
                <a:t>we</a:t>
              </a:r>
              <a:r>
                <a:rPr lang="de-DE" dirty="0">
                  <a:latin typeface="+mj-lt"/>
                </a:rPr>
                <a:t>?</a:t>
              </a:r>
              <a:endParaRPr lang="en-US" dirty="0">
                <a:latin typeface="+mj-lt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8ABAC3E-63B0-3B4A-B73B-7A7AB863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67" y="1813777"/>
            <a:ext cx="2201449" cy="2327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18A34-4A2D-6740-A838-BD24FB495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234" y="1813777"/>
            <a:ext cx="2327848" cy="2327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AA412E-D5B0-8041-906A-8F3FDD3DB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378" y="1813777"/>
            <a:ext cx="2733143" cy="23278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482AE-A6E1-1E46-9B11-AD19CCD05808}"/>
              </a:ext>
            </a:extLst>
          </p:cNvPr>
          <p:cNvSpPr txBox="1"/>
          <p:nvPr/>
        </p:nvSpPr>
        <p:spPr>
          <a:xfrm>
            <a:off x="742709" y="4499345"/>
            <a:ext cx="2602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Damian Wollny</a:t>
            </a:r>
          </a:p>
          <a:p>
            <a:endParaRPr lang="de-DE" u="sng" dirty="0"/>
          </a:p>
          <a:p>
            <a:r>
              <a:rPr lang="de-DE" u="sng" dirty="0"/>
              <a:t>Position</a:t>
            </a:r>
            <a:r>
              <a:rPr lang="de-DE" dirty="0"/>
              <a:t>: Group </a:t>
            </a:r>
            <a:r>
              <a:rPr lang="de-DE" dirty="0" err="1"/>
              <a:t>leader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Acellular</a:t>
            </a:r>
            <a:r>
              <a:rPr lang="de-DE" dirty="0"/>
              <a:t> </a:t>
            </a:r>
            <a:r>
              <a:rPr lang="de-DE" dirty="0" err="1"/>
              <a:t>genomics</a:t>
            </a:r>
            <a:r>
              <a:rPr lang="de-DE" dirty="0"/>
              <a:t> </a:t>
            </a:r>
            <a:r>
              <a:rPr lang="de-DE" dirty="0" err="1"/>
              <a:t>group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323C7-FC3F-9D43-8D05-0246949A08AE}"/>
              </a:ext>
            </a:extLst>
          </p:cNvPr>
          <p:cNvSpPr txBox="1"/>
          <p:nvPr/>
        </p:nvSpPr>
        <p:spPr>
          <a:xfrm>
            <a:off x="4746776" y="4499344"/>
            <a:ext cx="2602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Aram </a:t>
            </a:r>
            <a:r>
              <a:rPr lang="de-DE" b="1" dirty="0" err="1"/>
              <a:t>Safrastyan</a:t>
            </a:r>
            <a:endParaRPr lang="de-DE" u="sng" dirty="0"/>
          </a:p>
          <a:p>
            <a:endParaRPr lang="de-DE" u="sng" dirty="0"/>
          </a:p>
          <a:p>
            <a:r>
              <a:rPr lang="de-DE" u="sng" dirty="0"/>
              <a:t>Position</a:t>
            </a:r>
            <a:r>
              <a:rPr lang="de-DE" dirty="0"/>
              <a:t>: </a:t>
            </a:r>
            <a:r>
              <a:rPr lang="de-DE" dirty="0" err="1"/>
              <a:t>PhD</a:t>
            </a:r>
            <a:r>
              <a:rPr lang="de-DE" dirty="0"/>
              <a:t> </a:t>
            </a:r>
            <a:r>
              <a:rPr lang="de-DE" dirty="0" err="1"/>
              <a:t>student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Acellular</a:t>
            </a:r>
            <a:r>
              <a:rPr lang="de-DE" dirty="0"/>
              <a:t> </a:t>
            </a:r>
            <a:r>
              <a:rPr lang="de-DE" dirty="0" err="1"/>
              <a:t>genomics</a:t>
            </a:r>
            <a:r>
              <a:rPr lang="de-DE" dirty="0"/>
              <a:t> </a:t>
            </a:r>
            <a:r>
              <a:rPr lang="de-DE" dirty="0" err="1"/>
              <a:t>group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D096CE-8A5D-7949-A29C-10779987EB74}"/>
              </a:ext>
            </a:extLst>
          </p:cNvPr>
          <p:cNvSpPr txBox="1"/>
          <p:nvPr/>
        </p:nvSpPr>
        <p:spPr>
          <a:xfrm>
            <a:off x="8906635" y="4499343"/>
            <a:ext cx="2602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Julia </a:t>
            </a:r>
            <a:r>
              <a:rPr lang="de-DE" b="1" dirty="0" err="1"/>
              <a:t>Micheel</a:t>
            </a:r>
            <a:endParaRPr lang="de-DE" u="sng" dirty="0"/>
          </a:p>
          <a:p>
            <a:endParaRPr lang="de-DE" u="sng" dirty="0"/>
          </a:p>
          <a:p>
            <a:r>
              <a:rPr lang="de-DE" u="sng" dirty="0"/>
              <a:t>Position</a:t>
            </a:r>
            <a:r>
              <a:rPr lang="de-DE" dirty="0"/>
              <a:t>: </a:t>
            </a:r>
            <a:r>
              <a:rPr lang="de-DE" dirty="0" err="1"/>
              <a:t>PhD</a:t>
            </a:r>
            <a:r>
              <a:rPr lang="de-DE" dirty="0"/>
              <a:t> </a:t>
            </a:r>
            <a:r>
              <a:rPr lang="de-DE" dirty="0" err="1"/>
              <a:t>student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Acellular</a:t>
            </a:r>
            <a:r>
              <a:rPr lang="de-DE" dirty="0"/>
              <a:t> </a:t>
            </a:r>
            <a:r>
              <a:rPr lang="de-DE" dirty="0" err="1"/>
              <a:t>genomics</a:t>
            </a:r>
            <a:r>
              <a:rPr lang="de-DE" dirty="0"/>
              <a:t> </a:t>
            </a:r>
            <a:r>
              <a:rPr lang="de-DE" dirty="0" err="1"/>
              <a:t>group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267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9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AE628B-A068-F947-A7C2-F8CE210F7B89}"/>
              </a:ext>
            </a:extLst>
          </p:cNvPr>
          <p:cNvGrpSpPr/>
          <p:nvPr/>
        </p:nvGrpSpPr>
        <p:grpSpPr>
          <a:xfrm>
            <a:off x="3144816" y="306180"/>
            <a:ext cx="5980529" cy="503546"/>
            <a:chOff x="4301806" y="250194"/>
            <a:chExt cx="5980529" cy="503545"/>
          </a:xfrm>
        </p:grpSpPr>
        <p:sp>
          <p:nvSpPr>
            <p:cNvPr id="3" name="Shape 145">
              <a:extLst>
                <a:ext uri="{FF2B5EF4-FFF2-40B4-BE49-F238E27FC236}">
                  <a16:creationId xmlns:a16="http://schemas.microsoft.com/office/drawing/2014/main" id="{69EDE9B0-9680-594E-830C-F8C72B419D45}"/>
                </a:ext>
              </a:extLst>
            </p:cNvPr>
            <p:cNvSpPr/>
            <p:nvPr/>
          </p:nvSpPr>
          <p:spPr>
            <a:xfrm flipV="1">
              <a:off x="4301806" y="250194"/>
              <a:ext cx="5980529" cy="503545"/>
            </a:xfrm>
            <a:prstGeom prst="roundRect">
              <a:avLst>
                <a:gd name="adj" fmla="val 17559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300">
                  <a:solidFill>
                    <a:srgbClr val="FFFFFF"/>
                  </a:solidFill>
                </a:defRPr>
              </a:pPr>
              <a:endParaRPr sz="1617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01CC3B-9497-E042-A1C0-6AB73DEFDCAF}"/>
                </a:ext>
              </a:extLst>
            </p:cNvPr>
            <p:cNvSpPr/>
            <p:nvPr/>
          </p:nvSpPr>
          <p:spPr>
            <a:xfrm>
              <a:off x="4609519" y="330573"/>
              <a:ext cx="5454106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latin typeface="+mj-lt"/>
                </a:rPr>
                <a:t>Who </a:t>
              </a:r>
              <a:r>
                <a:rPr lang="de-DE" dirty="0" err="1">
                  <a:latin typeface="+mj-lt"/>
                </a:rPr>
                <a:t>are</a:t>
              </a:r>
              <a:r>
                <a:rPr lang="de-DE" dirty="0">
                  <a:latin typeface="+mj-lt"/>
                </a:rPr>
                <a:t> </a:t>
              </a:r>
              <a:r>
                <a:rPr lang="de-DE" b="1" dirty="0" err="1">
                  <a:latin typeface="+mj-lt"/>
                </a:rPr>
                <a:t>you</a:t>
              </a:r>
              <a:r>
                <a:rPr lang="de-DE" dirty="0">
                  <a:latin typeface="+mj-lt"/>
                </a:rPr>
                <a:t>?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910E0D-E8B6-3144-962D-D854E0D70EA7}"/>
              </a:ext>
            </a:extLst>
          </p:cNvPr>
          <p:cNvSpPr txBox="1"/>
          <p:nvPr/>
        </p:nvSpPr>
        <p:spPr>
          <a:xfrm>
            <a:off x="3957371" y="2341756"/>
            <a:ext cx="44444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„Scientific“ </a:t>
            </a:r>
            <a:r>
              <a:rPr lang="de-DE" sz="2400" dirty="0" err="1"/>
              <a:t>background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Any</a:t>
            </a:r>
            <a:r>
              <a:rPr lang="de-DE" sz="2400" dirty="0"/>
              <a:t> </a:t>
            </a:r>
            <a:r>
              <a:rPr lang="de-DE" sz="2400" dirty="0" err="1"/>
              <a:t>programming</a:t>
            </a:r>
            <a:r>
              <a:rPr lang="de-DE" sz="2400" dirty="0"/>
              <a:t> </a:t>
            </a:r>
            <a:r>
              <a:rPr lang="de-DE" sz="2400" dirty="0" err="1"/>
              <a:t>background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Expectations</a:t>
            </a:r>
            <a:r>
              <a:rPr lang="de-D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066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F23663-DF59-3E41-9F85-5A0E05AE8EF5}"/>
              </a:ext>
            </a:extLst>
          </p:cNvPr>
          <p:cNvGrpSpPr/>
          <p:nvPr/>
        </p:nvGrpSpPr>
        <p:grpSpPr>
          <a:xfrm>
            <a:off x="3144816" y="306180"/>
            <a:ext cx="5980529" cy="503546"/>
            <a:chOff x="4301806" y="250194"/>
            <a:chExt cx="5980529" cy="503545"/>
          </a:xfrm>
        </p:grpSpPr>
        <p:sp>
          <p:nvSpPr>
            <p:cNvPr id="3" name="Shape 145">
              <a:extLst>
                <a:ext uri="{FF2B5EF4-FFF2-40B4-BE49-F238E27FC236}">
                  <a16:creationId xmlns:a16="http://schemas.microsoft.com/office/drawing/2014/main" id="{3E1F080C-FB69-F544-B2ED-49F217F56362}"/>
                </a:ext>
              </a:extLst>
            </p:cNvPr>
            <p:cNvSpPr/>
            <p:nvPr/>
          </p:nvSpPr>
          <p:spPr>
            <a:xfrm flipV="1">
              <a:off x="4301806" y="250194"/>
              <a:ext cx="5980529" cy="503545"/>
            </a:xfrm>
            <a:prstGeom prst="roundRect">
              <a:avLst>
                <a:gd name="adj" fmla="val 17559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300">
                  <a:solidFill>
                    <a:srgbClr val="FFFFFF"/>
                  </a:solidFill>
                </a:defRPr>
              </a:pPr>
              <a:endParaRPr sz="1617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65D7B9-6F24-A345-9503-C232DB98495F}"/>
                </a:ext>
              </a:extLst>
            </p:cNvPr>
            <p:cNvSpPr/>
            <p:nvPr/>
          </p:nvSpPr>
          <p:spPr>
            <a:xfrm>
              <a:off x="4609519" y="330573"/>
              <a:ext cx="5454106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 err="1">
                  <a:latin typeface="+mj-lt"/>
                </a:rPr>
                <a:t>Literature</a:t>
              </a:r>
              <a:endParaRPr lang="en-US" dirty="0">
                <a:latin typeface="+mj-lt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8BB527B-D6F3-C243-97CC-8B51C64AE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56" y="1270774"/>
            <a:ext cx="31750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864A1-8738-8C4A-AE20-AA8955FFC414}"/>
              </a:ext>
            </a:extLst>
          </p:cNvPr>
          <p:cNvSpPr txBox="1"/>
          <p:nvPr/>
        </p:nvSpPr>
        <p:spPr>
          <a:xfrm>
            <a:off x="5003990" y="1879385"/>
            <a:ext cx="277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 err="1"/>
              <a:t>Available</a:t>
            </a:r>
            <a:r>
              <a:rPr lang="de-DE" u="sng" dirty="0"/>
              <a:t> </a:t>
            </a:r>
            <a:r>
              <a:rPr lang="de-DE" u="sng" dirty="0" err="1"/>
              <a:t>for</a:t>
            </a:r>
            <a:r>
              <a:rPr lang="de-DE" u="sng" dirty="0"/>
              <a:t> </a:t>
            </a:r>
            <a:r>
              <a:rPr lang="de-DE" u="sng" dirty="0" err="1"/>
              <a:t>free</a:t>
            </a:r>
            <a:r>
              <a:rPr lang="de-DE" u="sng" dirty="0"/>
              <a:t> online:</a:t>
            </a:r>
          </a:p>
          <a:p>
            <a:r>
              <a:rPr lang="de-DE" dirty="0"/>
              <a:t>      https://r4ds.had.co.nz/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F8F09-5CF3-CC40-BC85-0995E4CED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368" y="1879385"/>
            <a:ext cx="1598341" cy="2397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309C1-AD36-454E-B682-D4300205C396}"/>
              </a:ext>
            </a:extLst>
          </p:cNvPr>
          <p:cNvSpPr txBox="1"/>
          <p:nvPr/>
        </p:nvSpPr>
        <p:spPr>
          <a:xfrm>
            <a:off x="9878030" y="4377256"/>
            <a:ext cx="1413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Hadley </a:t>
            </a:r>
            <a:r>
              <a:rPr lang="de-DE" sz="1400" dirty="0" err="1"/>
              <a:t>Wickham</a:t>
            </a:r>
            <a:endParaRPr lang="de-DE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111C2-7050-524B-AB32-36CFB938EB78}"/>
              </a:ext>
            </a:extLst>
          </p:cNvPr>
          <p:cNvSpPr txBox="1"/>
          <p:nvPr/>
        </p:nvSpPr>
        <p:spPr>
          <a:xfrm>
            <a:off x="5003989" y="2927820"/>
            <a:ext cx="339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/>
              <a:t>Not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course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CE0C7-D2E2-6F49-B5BF-48A2455D4CEB}"/>
              </a:ext>
            </a:extLst>
          </p:cNvPr>
          <p:cNvSpPr txBox="1"/>
          <p:nvPr/>
        </p:nvSpPr>
        <p:spPr>
          <a:xfrm>
            <a:off x="5003989" y="3812779"/>
            <a:ext cx="3392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Covers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likely</a:t>
            </a:r>
            <a:r>
              <a:rPr lang="de-DE" dirty="0"/>
              <a:t> not </a:t>
            </a:r>
            <a:r>
              <a:rPr lang="de-DE" dirty="0" err="1"/>
              <a:t>cover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37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F23663-DF59-3E41-9F85-5A0E05AE8EF5}"/>
              </a:ext>
            </a:extLst>
          </p:cNvPr>
          <p:cNvGrpSpPr/>
          <p:nvPr/>
        </p:nvGrpSpPr>
        <p:grpSpPr>
          <a:xfrm>
            <a:off x="3144816" y="306180"/>
            <a:ext cx="5980529" cy="503546"/>
            <a:chOff x="4301806" y="250194"/>
            <a:chExt cx="5980529" cy="503545"/>
          </a:xfrm>
        </p:grpSpPr>
        <p:sp>
          <p:nvSpPr>
            <p:cNvPr id="3" name="Shape 145">
              <a:extLst>
                <a:ext uri="{FF2B5EF4-FFF2-40B4-BE49-F238E27FC236}">
                  <a16:creationId xmlns:a16="http://schemas.microsoft.com/office/drawing/2014/main" id="{3E1F080C-FB69-F544-B2ED-49F217F56362}"/>
                </a:ext>
              </a:extLst>
            </p:cNvPr>
            <p:cNvSpPr/>
            <p:nvPr/>
          </p:nvSpPr>
          <p:spPr>
            <a:xfrm flipV="1">
              <a:off x="4301806" y="250194"/>
              <a:ext cx="5980529" cy="503545"/>
            </a:xfrm>
            <a:prstGeom prst="roundRect">
              <a:avLst>
                <a:gd name="adj" fmla="val 17559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300">
                  <a:solidFill>
                    <a:srgbClr val="FFFFFF"/>
                  </a:solidFill>
                </a:defRPr>
              </a:pPr>
              <a:endParaRPr sz="1617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65D7B9-6F24-A345-9503-C232DB98495F}"/>
                </a:ext>
              </a:extLst>
            </p:cNvPr>
            <p:cNvSpPr/>
            <p:nvPr/>
          </p:nvSpPr>
          <p:spPr>
            <a:xfrm>
              <a:off x="4609519" y="330573"/>
              <a:ext cx="5454106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u="sng" dirty="0">
                  <a:latin typeface="+mj-lt"/>
                </a:rPr>
                <a:t>Course </a:t>
              </a:r>
              <a:r>
                <a:rPr lang="de-DE" u="sng" dirty="0" err="1">
                  <a:latin typeface="+mj-lt"/>
                </a:rPr>
                <a:t>philosophy</a:t>
              </a:r>
              <a:r>
                <a:rPr lang="de-DE" dirty="0">
                  <a:latin typeface="+mj-lt"/>
                </a:rPr>
                <a:t>: </a:t>
              </a:r>
              <a:r>
                <a:rPr lang="de-DE" dirty="0" err="1">
                  <a:latin typeface="+mj-lt"/>
                </a:rPr>
                <a:t>Contextual</a:t>
              </a:r>
              <a:r>
                <a:rPr lang="de-DE" dirty="0">
                  <a:latin typeface="+mj-lt"/>
                </a:rPr>
                <a:t> </a:t>
              </a:r>
              <a:r>
                <a:rPr lang="de-DE" dirty="0" err="1">
                  <a:latin typeface="+mj-lt"/>
                </a:rPr>
                <a:t>learning</a:t>
              </a:r>
              <a:endParaRPr lang="en-US" dirty="0">
                <a:latin typeface="+mj-l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4AE54A9-6069-9048-9DAF-7E9092E2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0" y="1672682"/>
            <a:ext cx="3689914" cy="3724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E89DC8-A752-3D4E-8F75-CA125CD21482}"/>
              </a:ext>
            </a:extLst>
          </p:cNvPr>
          <p:cNvSpPr txBox="1"/>
          <p:nvPr/>
        </p:nvSpPr>
        <p:spPr>
          <a:xfrm>
            <a:off x="4929809" y="4613151"/>
            <a:ext cx="448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The </a:t>
            </a:r>
            <a:r>
              <a:rPr lang="de-DE" u="sng" dirty="0" err="1"/>
              <a:t>roles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dirty="0"/>
              <a:t>: </a:t>
            </a:r>
            <a:r>
              <a:rPr lang="de-DE" dirty="0" err="1"/>
              <a:t>homework</a:t>
            </a:r>
            <a:r>
              <a:rPr lang="de-DE" dirty="0"/>
              <a:t>, </a:t>
            </a: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, </a:t>
            </a:r>
            <a:r>
              <a:rPr lang="de-DE" dirty="0" err="1"/>
              <a:t>exam</a:t>
            </a:r>
            <a:r>
              <a:rPr lang="de-DE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5FAB2-90CA-5340-924F-0D52FB5677B9}"/>
              </a:ext>
            </a:extLst>
          </p:cNvPr>
          <p:cNvSpPr/>
          <p:nvPr/>
        </p:nvSpPr>
        <p:spPr>
          <a:xfrm>
            <a:off x="4821549" y="3393489"/>
            <a:ext cx="5910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bring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relevance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meaning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learning</a:t>
            </a:r>
            <a:endParaRPr 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EF835-CF96-384B-AD35-BC485E828D1E}"/>
              </a:ext>
            </a:extLst>
          </p:cNvPr>
          <p:cNvSpPr/>
          <p:nvPr/>
        </p:nvSpPr>
        <p:spPr>
          <a:xfrm>
            <a:off x="4822226" y="24806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assisting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self-regulated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learners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friend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263B70-693C-A449-A5E9-34E8AB4F70C2}"/>
              </a:ext>
            </a:extLst>
          </p:cNvPr>
          <p:cNvSpPr/>
          <p:nvPr/>
        </p:nvSpPr>
        <p:spPr>
          <a:xfrm>
            <a:off x="4821549" y="1722609"/>
            <a:ext cx="383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R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pursuing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199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F23663-DF59-3E41-9F85-5A0E05AE8EF5}"/>
              </a:ext>
            </a:extLst>
          </p:cNvPr>
          <p:cNvGrpSpPr/>
          <p:nvPr/>
        </p:nvGrpSpPr>
        <p:grpSpPr>
          <a:xfrm>
            <a:off x="3144816" y="306180"/>
            <a:ext cx="5980529" cy="503546"/>
            <a:chOff x="4301806" y="250194"/>
            <a:chExt cx="5980529" cy="503545"/>
          </a:xfrm>
        </p:grpSpPr>
        <p:sp>
          <p:nvSpPr>
            <p:cNvPr id="3" name="Shape 145">
              <a:extLst>
                <a:ext uri="{FF2B5EF4-FFF2-40B4-BE49-F238E27FC236}">
                  <a16:creationId xmlns:a16="http://schemas.microsoft.com/office/drawing/2014/main" id="{3E1F080C-FB69-F544-B2ED-49F217F56362}"/>
                </a:ext>
              </a:extLst>
            </p:cNvPr>
            <p:cNvSpPr/>
            <p:nvPr/>
          </p:nvSpPr>
          <p:spPr>
            <a:xfrm flipV="1">
              <a:off x="4301806" y="250194"/>
              <a:ext cx="5980529" cy="503545"/>
            </a:xfrm>
            <a:prstGeom prst="roundRect">
              <a:avLst>
                <a:gd name="adj" fmla="val 17559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300">
                  <a:solidFill>
                    <a:srgbClr val="FFFFFF"/>
                  </a:solidFill>
                </a:defRPr>
              </a:pPr>
              <a:endParaRPr sz="1617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65D7B9-6F24-A345-9503-C232DB98495F}"/>
                </a:ext>
              </a:extLst>
            </p:cNvPr>
            <p:cNvSpPr/>
            <p:nvPr/>
          </p:nvSpPr>
          <p:spPr>
            <a:xfrm>
              <a:off x="4609519" y="330573"/>
              <a:ext cx="5454106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u="sng" dirty="0" err="1">
                  <a:latin typeface="+mj-lt"/>
                </a:rPr>
                <a:t>Structure</a:t>
              </a:r>
              <a:r>
                <a:rPr lang="de-DE" u="sng" dirty="0">
                  <a:latin typeface="+mj-lt"/>
                </a:rPr>
                <a:t> </a:t>
              </a:r>
              <a:r>
                <a:rPr lang="de-DE" u="sng" dirty="0" err="1">
                  <a:latin typeface="+mj-lt"/>
                </a:rPr>
                <a:t>of</a:t>
              </a:r>
              <a:r>
                <a:rPr lang="de-DE" u="sng" dirty="0">
                  <a:latin typeface="+mj-lt"/>
                </a:rPr>
                <a:t> </a:t>
              </a:r>
              <a:r>
                <a:rPr lang="de-DE" u="sng" dirty="0" err="1">
                  <a:latin typeface="+mj-lt"/>
                </a:rPr>
                <a:t>the</a:t>
              </a:r>
              <a:r>
                <a:rPr lang="de-DE" u="sng" dirty="0">
                  <a:latin typeface="+mj-lt"/>
                </a:rPr>
                <a:t> </a:t>
              </a:r>
              <a:r>
                <a:rPr lang="de-DE" u="sng" dirty="0" err="1">
                  <a:latin typeface="+mj-lt"/>
                </a:rPr>
                <a:t>course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E89DC8-A752-3D4E-8F75-CA125CD21482}"/>
              </a:ext>
            </a:extLst>
          </p:cNvPr>
          <p:cNvSpPr txBox="1"/>
          <p:nvPr/>
        </p:nvSpPr>
        <p:spPr>
          <a:xfrm>
            <a:off x="4866036" y="4982322"/>
            <a:ext cx="110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Flexibility</a:t>
            </a:r>
            <a:endParaRPr lang="de-DE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5FAB2-90CA-5340-924F-0D52FB5677B9}"/>
              </a:ext>
            </a:extLst>
          </p:cNvPr>
          <p:cNvSpPr/>
          <p:nvPr/>
        </p:nvSpPr>
        <p:spPr>
          <a:xfrm>
            <a:off x="4821549" y="3301156"/>
            <a:ext cx="478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2nd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cycle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: „Global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fertilizer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usage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“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dataset</a:t>
            </a:r>
            <a:endParaRPr 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EF835-CF96-384B-AD35-BC485E828D1E}"/>
              </a:ext>
            </a:extLst>
          </p:cNvPr>
          <p:cNvSpPr/>
          <p:nvPr/>
        </p:nvSpPr>
        <p:spPr>
          <a:xfrm>
            <a:off x="4822226" y="24806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1st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„COVID-19“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263B70-693C-A449-A5E9-34E8AB4F70C2}"/>
              </a:ext>
            </a:extLst>
          </p:cNvPr>
          <p:cNvSpPr/>
          <p:nvPr/>
        </p:nvSpPr>
        <p:spPr>
          <a:xfrm>
            <a:off x="4821549" y="1722609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b="0" i="0" u="sng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b="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0" i="0" u="sng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b="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0" i="0" u="sng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cycles</a:t>
            </a:r>
            <a:endParaRPr lang="de-DE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9D705E-B035-FD4A-8957-DE3DA815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70" y="1977715"/>
            <a:ext cx="2831548" cy="28315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8D4EA2-CE4B-B34E-B27D-7687B6D0EA3A}"/>
              </a:ext>
            </a:extLst>
          </p:cNvPr>
          <p:cNvSpPr/>
          <p:nvPr/>
        </p:nvSpPr>
        <p:spPr>
          <a:xfrm>
            <a:off x="4821549" y="4121706"/>
            <a:ext cx="190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3rd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cycle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: ???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64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386800-B462-B145-8B7D-7F74C1799462}"/>
              </a:ext>
            </a:extLst>
          </p:cNvPr>
          <p:cNvGrpSpPr/>
          <p:nvPr/>
        </p:nvGrpSpPr>
        <p:grpSpPr>
          <a:xfrm>
            <a:off x="3144816" y="306180"/>
            <a:ext cx="5980529" cy="503546"/>
            <a:chOff x="4301806" y="250194"/>
            <a:chExt cx="5980529" cy="503545"/>
          </a:xfrm>
        </p:grpSpPr>
        <p:sp>
          <p:nvSpPr>
            <p:cNvPr id="3" name="Shape 145">
              <a:extLst>
                <a:ext uri="{FF2B5EF4-FFF2-40B4-BE49-F238E27FC236}">
                  <a16:creationId xmlns:a16="http://schemas.microsoft.com/office/drawing/2014/main" id="{176A6574-CB6E-5C40-9154-D2CA076526E8}"/>
                </a:ext>
              </a:extLst>
            </p:cNvPr>
            <p:cNvSpPr/>
            <p:nvPr/>
          </p:nvSpPr>
          <p:spPr>
            <a:xfrm flipV="1">
              <a:off x="4301806" y="250194"/>
              <a:ext cx="5980529" cy="503545"/>
            </a:xfrm>
            <a:prstGeom prst="roundRect">
              <a:avLst>
                <a:gd name="adj" fmla="val 17559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300">
                  <a:solidFill>
                    <a:srgbClr val="FFFFFF"/>
                  </a:solidFill>
                </a:defRPr>
              </a:pPr>
              <a:endParaRPr sz="1617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7C97A3-E8C9-CC4F-97AB-A1A0463BCFEF}"/>
                </a:ext>
              </a:extLst>
            </p:cNvPr>
            <p:cNvSpPr/>
            <p:nvPr/>
          </p:nvSpPr>
          <p:spPr>
            <a:xfrm>
              <a:off x="4609519" y="330573"/>
              <a:ext cx="5454106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u="sng" dirty="0" err="1">
                  <a:latin typeface="+mj-lt"/>
                </a:rPr>
                <a:t>Why</a:t>
              </a:r>
              <a:r>
                <a:rPr lang="de-DE" u="sng" dirty="0">
                  <a:latin typeface="+mj-lt"/>
                </a:rPr>
                <a:t> </a:t>
              </a:r>
              <a:r>
                <a:rPr lang="de-DE" u="sng" dirty="0" err="1">
                  <a:latin typeface="+mj-lt"/>
                </a:rPr>
                <a:t>should</a:t>
              </a:r>
              <a:r>
                <a:rPr lang="de-DE" u="sng" dirty="0">
                  <a:latin typeface="+mj-lt"/>
                </a:rPr>
                <a:t> </a:t>
              </a:r>
              <a:r>
                <a:rPr lang="de-DE" u="sng" dirty="0" err="1">
                  <a:latin typeface="+mj-lt"/>
                </a:rPr>
                <a:t>you</a:t>
              </a:r>
              <a:r>
                <a:rPr lang="de-DE" u="sng" dirty="0">
                  <a:latin typeface="+mj-lt"/>
                </a:rPr>
                <a:t> </a:t>
              </a:r>
              <a:r>
                <a:rPr lang="de-DE" u="sng" dirty="0" err="1">
                  <a:latin typeface="+mj-lt"/>
                </a:rPr>
                <a:t>learn</a:t>
              </a:r>
              <a:r>
                <a:rPr lang="de-DE" u="sng" dirty="0">
                  <a:latin typeface="+mj-lt"/>
                </a:rPr>
                <a:t> R?</a:t>
              </a:r>
              <a:endParaRPr lang="en-US" dirty="0">
                <a:latin typeface="+mj-lt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B386845-1855-3D49-97CA-EE2E2FF9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09" y="1728250"/>
            <a:ext cx="4301443" cy="3353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AB19D-848B-E341-B6C7-E0A403286DB6}"/>
              </a:ext>
            </a:extLst>
          </p:cNvPr>
          <p:cNvSpPr txBox="1"/>
          <p:nvPr/>
        </p:nvSpPr>
        <p:spPr>
          <a:xfrm>
            <a:off x="5980103" y="1293526"/>
            <a:ext cx="382476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Prominent </a:t>
            </a:r>
            <a:r>
              <a:rPr lang="de-DE" u="sng" dirty="0" err="1"/>
              <a:t>for</a:t>
            </a:r>
            <a:r>
              <a:rPr lang="de-DE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Manipulating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Statistical </a:t>
            </a:r>
            <a:r>
              <a:rPr lang="de-DE" dirty="0" err="1"/>
              <a:t>analysis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Fairly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Free </a:t>
            </a:r>
            <a:r>
              <a:rPr lang="de-DE" dirty="0" err="1"/>
              <a:t>and</a:t>
            </a:r>
            <a:r>
              <a:rPr lang="de-DE" dirty="0"/>
              <a:t> open </a:t>
            </a:r>
            <a:r>
              <a:rPr lang="de-DE" dirty="0" err="1"/>
              <a:t>source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Large </a:t>
            </a:r>
            <a:r>
              <a:rPr lang="de-DE" dirty="0" err="1"/>
              <a:t>community</a:t>
            </a:r>
            <a:r>
              <a:rPr lang="de-DE" dirty="0"/>
              <a:t> (</a:t>
            </a:r>
            <a:r>
              <a:rPr lang="de-DE" dirty="0" err="1"/>
              <a:t>help</a:t>
            </a:r>
            <a:r>
              <a:rPr lang="de-DE" dirty="0"/>
              <a:t> + </a:t>
            </a:r>
            <a:r>
              <a:rPr lang="de-DE" dirty="0" err="1"/>
              <a:t>libraries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(CRAN)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 </a:t>
            </a:r>
            <a:r>
              <a:rPr lang="de-DE" dirty="0" err="1"/>
              <a:t>vs</a:t>
            </a:r>
            <a:r>
              <a:rPr lang="de-DE" dirty="0"/>
              <a:t> Python </a:t>
            </a:r>
            <a:r>
              <a:rPr lang="de-DE" dirty="0" err="1"/>
              <a:t>discussion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71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D1C707-3900-5D4F-86FA-2D753F834F2F}"/>
              </a:ext>
            </a:extLst>
          </p:cNvPr>
          <p:cNvGrpSpPr/>
          <p:nvPr/>
        </p:nvGrpSpPr>
        <p:grpSpPr>
          <a:xfrm>
            <a:off x="3144816" y="306180"/>
            <a:ext cx="5980529" cy="503546"/>
            <a:chOff x="4301806" y="250194"/>
            <a:chExt cx="5980529" cy="503545"/>
          </a:xfrm>
        </p:grpSpPr>
        <p:sp>
          <p:nvSpPr>
            <p:cNvPr id="3" name="Shape 145">
              <a:extLst>
                <a:ext uri="{FF2B5EF4-FFF2-40B4-BE49-F238E27FC236}">
                  <a16:creationId xmlns:a16="http://schemas.microsoft.com/office/drawing/2014/main" id="{2C41B9C2-D76F-104D-A83A-65DCAC7DF0F1}"/>
                </a:ext>
              </a:extLst>
            </p:cNvPr>
            <p:cNvSpPr/>
            <p:nvPr/>
          </p:nvSpPr>
          <p:spPr>
            <a:xfrm flipV="1">
              <a:off x="4301806" y="250194"/>
              <a:ext cx="5980529" cy="503545"/>
            </a:xfrm>
            <a:prstGeom prst="roundRect">
              <a:avLst>
                <a:gd name="adj" fmla="val 17559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300">
                  <a:solidFill>
                    <a:srgbClr val="FFFFFF"/>
                  </a:solidFill>
                </a:defRPr>
              </a:pPr>
              <a:endParaRPr sz="1617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09877-F5A8-934D-8312-11ADC41FA7A3}"/>
                </a:ext>
              </a:extLst>
            </p:cNvPr>
            <p:cNvSpPr/>
            <p:nvPr/>
          </p:nvSpPr>
          <p:spPr>
            <a:xfrm>
              <a:off x="4609519" y="330573"/>
              <a:ext cx="5454106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u="sng" dirty="0">
                  <a:latin typeface="+mj-lt"/>
                </a:rPr>
                <a:t>Download R / </a:t>
              </a:r>
              <a:r>
                <a:rPr lang="de-DE" u="sng" dirty="0" err="1">
                  <a:latin typeface="+mj-lt"/>
                </a:rPr>
                <a:t>RStudio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41611E-A67F-2A48-9ABD-D856D4316BA4}"/>
              </a:ext>
            </a:extLst>
          </p:cNvPr>
          <p:cNvCxnSpPr>
            <a:cxnSpLocks/>
          </p:cNvCxnSpPr>
          <p:nvPr/>
        </p:nvCxnSpPr>
        <p:spPr>
          <a:xfrm>
            <a:off x="6149009" y="1020417"/>
            <a:ext cx="0" cy="5181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C102420-CCF6-134C-A152-3A644FBA385E}"/>
              </a:ext>
            </a:extLst>
          </p:cNvPr>
          <p:cNvSpPr/>
          <p:nvPr/>
        </p:nvSpPr>
        <p:spPr>
          <a:xfrm>
            <a:off x="1487766" y="1020417"/>
            <a:ext cx="2749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cloud.r-project.org</a:t>
            </a:r>
            <a:r>
              <a:rPr lang="de-DE" dirty="0"/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B8A0FF-0C8A-EB4D-A8B5-D2A3F559B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2" y="2151984"/>
            <a:ext cx="6089088" cy="29184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ABE5D2-6211-8C43-83E8-3EBD3D767052}"/>
              </a:ext>
            </a:extLst>
          </p:cNvPr>
          <p:cNvSpPr/>
          <p:nvPr/>
        </p:nvSpPr>
        <p:spPr>
          <a:xfrm>
            <a:off x="6179582" y="1020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www.rstudio.com</a:t>
            </a:r>
            <a:r>
              <a:rPr lang="de-DE" dirty="0"/>
              <a:t>/</a:t>
            </a:r>
            <a:r>
              <a:rPr lang="de-DE" dirty="0" err="1"/>
              <a:t>products</a:t>
            </a:r>
            <a:r>
              <a:rPr lang="de-DE" dirty="0"/>
              <a:t>/</a:t>
            </a:r>
            <a:r>
              <a:rPr lang="de-DE" dirty="0" err="1"/>
              <a:t>rstudio</a:t>
            </a:r>
            <a:r>
              <a:rPr lang="de-DE" dirty="0"/>
              <a:t>/</a:t>
            </a:r>
            <a:r>
              <a:rPr lang="de-DE" dirty="0" err="1"/>
              <a:t>download</a:t>
            </a:r>
            <a:r>
              <a:rPr lang="de-DE" dirty="0"/>
              <a:t>/#</a:t>
            </a:r>
            <a:r>
              <a:rPr lang="de-DE" dirty="0" err="1"/>
              <a:t>download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054F2F-99CC-3E42-B6C7-404B11484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63" y="2048874"/>
            <a:ext cx="5842037" cy="312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3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5E62C3-8AA8-A643-B904-51D4409F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668" y="1004113"/>
            <a:ext cx="7071261" cy="576112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5ED89B3-AB0D-EA44-BA96-16221DF7F9D2}"/>
              </a:ext>
            </a:extLst>
          </p:cNvPr>
          <p:cNvGrpSpPr/>
          <p:nvPr/>
        </p:nvGrpSpPr>
        <p:grpSpPr>
          <a:xfrm>
            <a:off x="3144816" y="306180"/>
            <a:ext cx="5980529" cy="503546"/>
            <a:chOff x="4301806" y="250194"/>
            <a:chExt cx="5980529" cy="503545"/>
          </a:xfrm>
        </p:grpSpPr>
        <p:sp>
          <p:nvSpPr>
            <p:cNvPr id="4" name="Shape 145">
              <a:extLst>
                <a:ext uri="{FF2B5EF4-FFF2-40B4-BE49-F238E27FC236}">
                  <a16:creationId xmlns:a16="http://schemas.microsoft.com/office/drawing/2014/main" id="{0C0C1AB5-702F-484A-8A7D-A28A60F7942B}"/>
                </a:ext>
              </a:extLst>
            </p:cNvPr>
            <p:cNvSpPr/>
            <p:nvPr/>
          </p:nvSpPr>
          <p:spPr>
            <a:xfrm flipV="1">
              <a:off x="4301806" y="250194"/>
              <a:ext cx="5980529" cy="503545"/>
            </a:xfrm>
            <a:prstGeom prst="roundRect">
              <a:avLst>
                <a:gd name="adj" fmla="val 17559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300">
                  <a:solidFill>
                    <a:srgbClr val="FFFFFF"/>
                  </a:solidFill>
                </a:defRPr>
              </a:pPr>
              <a:endParaRPr sz="1617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620BD7-FCD1-7A40-8EC9-C71CA159AC99}"/>
                </a:ext>
              </a:extLst>
            </p:cNvPr>
            <p:cNvSpPr/>
            <p:nvPr/>
          </p:nvSpPr>
          <p:spPr>
            <a:xfrm>
              <a:off x="4609519" y="330573"/>
              <a:ext cx="5454106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u="sng" dirty="0" err="1">
                  <a:latin typeface="+mj-lt"/>
                </a:rPr>
                <a:t>RStudio</a:t>
              </a:r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560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397</Words>
  <Application>Microsoft Macintosh PowerPoint</Application>
  <PresentationFormat>Widescreen</PresentationFormat>
  <Paragraphs>77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2022-10-10T08:51:25Z</dcterms:created>
  <dcterms:modified xsi:type="dcterms:W3CDTF">2022-10-11T09:55:35Z</dcterms:modified>
</cp:coreProperties>
</file>